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93" r:id="rId3"/>
    <p:sldId id="288" r:id="rId4"/>
    <p:sldId id="287" r:id="rId5"/>
    <p:sldId id="258" r:id="rId6"/>
    <p:sldId id="264" r:id="rId7"/>
    <p:sldId id="262" r:id="rId8"/>
    <p:sldId id="267" r:id="rId9"/>
    <p:sldId id="265" r:id="rId10"/>
    <p:sldId id="269" r:id="rId11"/>
    <p:sldId id="309" r:id="rId12"/>
    <p:sldId id="300" r:id="rId13"/>
    <p:sldId id="305" r:id="rId14"/>
    <p:sldId id="280" r:id="rId15"/>
    <p:sldId id="270" r:id="rId16"/>
    <p:sldId id="277" r:id="rId17"/>
    <p:sldId id="290" r:id="rId18"/>
    <p:sldId id="294" r:id="rId19"/>
    <p:sldId id="279" r:id="rId20"/>
    <p:sldId id="281" r:id="rId21"/>
    <p:sldId id="291" r:id="rId22"/>
    <p:sldId id="301" r:id="rId23"/>
    <p:sldId id="306" r:id="rId24"/>
    <p:sldId id="266" r:id="rId25"/>
    <p:sldId id="292" r:id="rId26"/>
    <p:sldId id="297" r:id="rId27"/>
    <p:sldId id="298" r:id="rId28"/>
    <p:sldId id="299" r:id="rId29"/>
    <p:sldId id="302" r:id="rId30"/>
    <p:sldId id="303" r:id="rId31"/>
    <p:sldId id="307" r:id="rId32"/>
    <p:sldId id="282" r:id="rId33"/>
    <p:sldId id="295" r:id="rId34"/>
    <p:sldId id="272" r:id="rId35"/>
    <p:sldId id="296" r:id="rId36"/>
    <p:sldId id="304" r:id="rId37"/>
    <p:sldId id="308" r:id="rId38"/>
    <p:sldId id="275" r:id="rId39"/>
    <p:sldId id="273" r:id="rId40"/>
    <p:sldId id="285" r:id="rId41"/>
    <p:sldId id="274" r:id="rId42"/>
    <p:sldId id="283" r:id="rId43"/>
    <p:sldId id="26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309"/>
            <p14:sldId id="300"/>
            <p14:sldId id="305"/>
            <p14:sldId id="280"/>
          </p14:sldIdLst>
        </p14:section>
        <p14:section name="Architecture" id="{60A0E39C-9532-40AD-84F7-BC8E028205F6}">
          <p14:sldIdLst>
            <p14:sldId id="270"/>
            <p14:sldId id="277"/>
            <p14:sldId id="290"/>
            <p14:sldId id="294"/>
            <p14:sldId id="279"/>
            <p14:sldId id="281"/>
            <p14:sldId id="291"/>
            <p14:sldId id="301"/>
            <p14:sldId id="306"/>
          </p14:sldIdLst>
        </p14:section>
        <p14:section name="Testing" id="{F4B9D1F7-72F7-4C27-AB29-B5DB3918ED0B}">
          <p14:sldIdLst>
            <p14:sldId id="266"/>
            <p14:sldId id="292"/>
            <p14:sldId id="297"/>
            <p14:sldId id="298"/>
            <p14:sldId id="299"/>
            <p14:sldId id="302"/>
            <p14:sldId id="303"/>
            <p14:sldId id="307"/>
          </p14:sldIdLst>
        </p14:section>
        <p14:section name="Refactoring &amp; Reusability" id="{BAF0A5CC-48EC-469C-A60B-CA702ED48E37}">
          <p14:sldIdLst>
            <p14:sldId id="282"/>
            <p14:sldId id="295"/>
            <p14:sldId id="272"/>
            <p14:sldId id="296"/>
            <p14:sldId id="304"/>
            <p14:sldId id="308"/>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85" autoAdjust="0"/>
  </p:normalViewPr>
  <p:slideViewPr>
    <p:cSldViewPr snapToGrid="0">
      <p:cViewPr varScale="1">
        <p:scale>
          <a:sx n="57" d="100"/>
          <a:sy n="57" d="100"/>
        </p:scale>
        <p:origin x="5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16</a:t>
            </a:fld>
            <a:endParaRPr lang="en-US"/>
          </a:p>
        </p:txBody>
      </p:sp>
    </p:spTree>
    <p:extLst>
      <p:ext uri="{BB962C8B-B14F-4D97-AF65-F5344CB8AC3E}">
        <p14:creationId xmlns:p14="http://schemas.microsoft.com/office/powerpoint/2010/main" val="305492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19</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20</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23</a:t>
            </a:fld>
            <a:endParaRPr lang="en-US"/>
          </a:p>
        </p:txBody>
      </p:sp>
    </p:spTree>
    <p:extLst>
      <p:ext uri="{BB962C8B-B14F-4D97-AF65-F5344CB8AC3E}">
        <p14:creationId xmlns:p14="http://schemas.microsoft.com/office/powerpoint/2010/main" val="41322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24</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25</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32</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37</a:t>
            </a:fld>
            <a:endParaRPr lang="en-US"/>
          </a:p>
        </p:txBody>
      </p:sp>
    </p:spTree>
    <p:extLst>
      <p:ext uri="{BB962C8B-B14F-4D97-AF65-F5344CB8AC3E}">
        <p14:creationId xmlns:p14="http://schemas.microsoft.com/office/powerpoint/2010/main" val="318473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43</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264866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668744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1/11/2023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0E7CAA-9C82-E76A-5EE7-E79711924086}"/>
              </a:ext>
            </a:extLst>
          </p:cNvPr>
          <p:cNvSpPr>
            <a:spLocks noGrp="1"/>
          </p:cNvSpPr>
          <p:nvPr>
            <p:ph type="title"/>
          </p:nvPr>
        </p:nvSpPr>
        <p:spPr/>
        <p:txBody>
          <a:bodyPr/>
          <a:lstStyle/>
          <a:p>
            <a:r>
              <a:rPr lang="en-US" dirty="0"/>
              <a:t>What Does it Mean To Be Right?</a:t>
            </a:r>
            <a:br>
              <a:rPr lang="en-US" dirty="0"/>
            </a:br>
            <a:r>
              <a:rPr lang="en-US" sz="2800" dirty="0"/>
              <a:t>Assuming Already Meet Requirements</a:t>
            </a:r>
          </a:p>
        </p:txBody>
      </p:sp>
      <p:sp>
        <p:nvSpPr>
          <p:cNvPr id="5" name="Content Placeholder 4">
            <a:extLst>
              <a:ext uri="{FF2B5EF4-FFF2-40B4-BE49-F238E27FC236}">
                <a16:creationId xmlns:a16="http://schemas.microsoft.com/office/drawing/2014/main" id="{63E5E06D-FC42-C917-D277-2EF50AC030EF}"/>
              </a:ext>
            </a:extLst>
          </p:cNvPr>
          <p:cNvSpPr>
            <a:spLocks noGrp="1"/>
          </p:cNvSpPr>
          <p:nvPr>
            <p:ph sz="half" idx="1"/>
          </p:nvPr>
        </p:nvSpPr>
        <p:spPr/>
        <p:txBody>
          <a:bodyPr>
            <a:normAutofit fontScale="92500" lnSpcReduction="10000"/>
          </a:bodyPr>
          <a:lstStyle/>
          <a:p>
            <a:r>
              <a:rPr lang="en-US" dirty="0"/>
              <a:t>Is it reusable?</a:t>
            </a:r>
          </a:p>
          <a:p>
            <a:r>
              <a:rPr lang="en-US" dirty="0"/>
              <a:t>Does it follow industry best practices?</a:t>
            </a:r>
          </a:p>
          <a:p>
            <a:r>
              <a:rPr lang="en-US" dirty="0"/>
              <a:t>Is it abstract enough?</a:t>
            </a:r>
          </a:p>
          <a:p>
            <a:r>
              <a:rPr lang="en-US" dirty="0"/>
              <a:t>Is it efficient/performant?</a:t>
            </a:r>
          </a:p>
        </p:txBody>
      </p:sp>
      <p:sp>
        <p:nvSpPr>
          <p:cNvPr id="6" name="Content Placeholder 5">
            <a:extLst>
              <a:ext uri="{FF2B5EF4-FFF2-40B4-BE49-F238E27FC236}">
                <a16:creationId xmlns:a16="http://schemas.microsoft.com/office/drawing/2014/main" id="{B3B96271-D32D-D9C6-54B9-768847CD1E06}"/>
              </a:ext>
            </a:extLst>
          </p:cNvPr>
          <p:cNvSpPr>
            <a:spLocks noGrp="1"/>
          </p:cNvSpPr>
          <p:nvPr>
            <p:ph sz="half" idx="2"/>
          </p:nvPr>
        </p:nvSpPr>
        <p:spPr/>
        <p:txBody>
          <a:bodyPr>
            <a:normAutofit fontScale="92500" lnSpcReduction="10000"/>
          </a:bodyPr>
          <a:lstStyle/>
          <a:p>
            <a:r>
              <a:rPr lang="en-US" dirty="0"/>
              <a:t>-</a:t>
            </a:r>
            <a:r>
              <a:rPr lang="en-US" dirty="0" err="1"/>
              <a:t>ilities</a:t>
            </a:r>
            <a:endParaRPr lang="en-US" dirty="0"/>
          </a:p>
          <a:p>
            <a:pPr lvl="1"/>
            <a:r>
              <a:rPr lang="en-US" dirty="0"/>
              <a:t>Usability</a:t>
            </a:r>
          </a:p>
          <a:p>
            <a:pPr lvl="1"/>
            <a:r>
              <a:rPr lang="en-US" dirty="0"/>
              <a:t>Maintainability</a:t>
            </a:r>
          </a:p>
          <a:p>
            <a:pPr lvl="1"/>
            <a:r>
              <a:rPr lang="en-US" dirty="0"/>
              <a:t>Readability</a:t>
            </a:r>
          </a:p>
          <a:p>
            <a:pPr lvl="1"/>
            <a:r>
              <a:rPr lang="en-US" dirty="0"/>
              <a:t>Scalability</a:t>
            </a:r>
          </a:p>
          <a:p>
            <a:pPr lvl="1"/>
            <a:r>
              <a:rPr lang="en-US" dirty="0"/>
              <a:t>Portability</a:t>
            </a:r>
          </a:p>
          <a:p>
            <a:pPr lvl="1"/>
            <a:r>
              <a:rPr lang="en-US" dirty="0"/>
              <a:t>Availability</a:t>
            </a:r>
          </a:p>
          <a:p>
            <a:pPr lvl="1"/>
            <a:r>
              <a:rPr lang="en-US" dirty="0"/>
              <a:t>Extensibility</a:t>
            </a:r>
          </a:p>
          <a:p>
            <a:pPr lvl="1"/>
            <a:r>
              <a:rPr lang="en-US" dirty="0"/>
              <a:t>Security</a:t>
            </a:r>
          </a:p>
          <a:p>
            <a:pPr lvl="1"/>
            <a:r>
              <a:rPr lang="en-US" dirty="0"/>
              <a:t>Reusability</a:t>
            </a:r>
          </a:p>
        </p:txBody>
      </p:sp>
    </p:spTree>
    <p:extLst>
      <p:ext uri="{BB962C8B-B14F-4D97-AF65-F5344CB8AC3E}">
        <p14:creationId xmlns:p14="http://schemas.microsoft.com/office/powerpoint/2010/main" val="344274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F4B-9933-8CDA-B655-65D028A32EFA}"/>
              </a:ext>
            </a:extLst>
          </p:cNvPr>
          <p:cNvSpPr>
            <a:spLocks noGrp="1"/>
          </p:cNvSpPr>
          <p:nvPr>
            <p:ph type="title"/>
          </p:nvPr>
        </p:nvSpPr>
        <p:spPr/>
        <p:txBody>
          <a:bodyPr/>
          <a:lstStyle/>
          <a:p>
            <a:r>
              <a:rPr lang="en-US" dirty="0"/>
              <a:t>Exercise 1: Craftsmanship</a:t>
            </a:r>
          </a:p>
        </p:txBody>
      </p:sp>
      <p:sp>
        <p:nvSpPr>
          <p:cNvPr id="4" name="Text Placeholder 3">
            <a:extLst>
              <a:ext uri="{FF2B5EF4-FFF2-40B4-BE49-F238E27FC236}">
                <a16:creationId xmlns:a16="http://schemas.microsoft.com/office/drawing/2014/main" id="{26FBCB42-14A5-D2D2-5726-C46FB7840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487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99EA67-05E8-9C78-275D-21828086379C}"/>
              </a:ext>
            </a:extLst>
          </p:cNvPr>
          <p:cNvSpPr>
            <a:spLocks noGrp="1"/>
          </p:cNvSpPr>
          <p:nvPr>
            <p:ph type="title"/>
          </p:nvPr>
        </p:nvSpPr>
        <p:spPr/>
        <p:txBody>
          <a:bodyPr/>
          <a:lstStyle/>
          <a:p>
            <a:r>
              <a:rPr lang="en-US" dirty="0"/>
              <a:t>Exercise 1: Craftmanship</a:t>
            </a:r>
          </a:p>
        </p:txBody>
      </p:sp>
      <p:sp>
        <p:nvSpPr>
          <p:cNvPr id="7" name="Content Placeholder 6">
            <a:extLst>
              <a:ext uri="{FF2B5EF4-FFF2-40B4-BE49-F238E27FC236}">
                <a16:creationId xmlns:a16="http://schemas.microsoft.com/office/drawing/2014/main" id="{8BF9C764-1F1A-E4AE-96DD-EA64EF3523C8}"/>
              </a:ext>
            </a:extLst>
          </p:cNvPr>
          <p:cNvSpPr>
            <a:spLocks noGrp="1"/>
          </p:cNvSpPr>
          <p:nvPr>
            <p:ph idx="1"/>
          </p:nvPr>
        </p:nvSpPr>
        <p:spPr/>
        <p:txBody>
          <a:bodyPr>
            <a:normAutofit lnSpcReduction="10000"/>
          </a:bodyPr>
          <a:lstStyle/>
          <a:p>
            <a:r>
              <a:rPr lang="en-US" b="1" dirty="0"/>
              <a:t>Goal:</a:t>
            </a:r>
            <a:r>
              <a:rPr lang="en-US" dirty="0"/>
              <a:t> Review and discuss code for exercise one and make notes on possible improvements. Think about quality and slow down to ask “Why are we doing it this way?".</a:t>
            </a:r>
          </a:p>
          <a:p>
            <a:r>
              <a:rPr lang="en-US" b="1" dirty="0"/>
              <a:t>Start:</a:t>
            </a:r>
            <a:r>
              <a:rPr lang="en-US" dirty="0"/>
              <a:t> A single MVC project in a solution with somewhat convoluted code. It should be something someone implemented an MVP on in a relaxed/easy as possible manner.</a:t>
            </a:r>
          </a:p>
          <a:p>
            <a:r>
              <a:rPr lang="en-US" b="1" dirty="0"/>
              <a:t>End:</a:t>
            </a:r>
            <a:r>
              <a:rPr lang="en-US" dirty="0"/>
              <a:t> Code doesn't change. Come up with a list of possible refactorings or improvements to implement.</a:t>
            </a:r>
          </a:p>
          <a:p>
            <a:r>
              <a:rPr lang="en-US" b="1" dirty="0"/>
              <a:t>Starting Points:</a:t>
            </a:r>
          </a:p>
          <a:p>
            <a:pPr lvl="1"/>
            <a:r>
              <a:rPr lang="en-US" dirty="0"/>
              <a:t>Look through the code base for Exercise 1. What can you tell about it?</a:t>
            </a:r>
          </a:p>
          <a:p>
            <a:pPr lvl="1"/>
            <a:r>
              <a:rPr lang="en-US" dirty="0"/>
              <a:t>What can you tell about its author(s) and their intent?</a:t>
            </a:r>
          </a:p>
        </p:txBody>
      </p:sp>
    </p:spTree>
    <p:extLst>
      <p:ext uri="{BB962C8B-B14F-4D97-AF65-F5344CB8AC3E}">
        <p14:creationId xmlns:p14="http://schemas.microsoft.com/office/powerpoint/2010/main" val="643599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a:xfrm>
            <a:off x="1154954" y="973668"/>
            <a:ext cx="9104337" cy="706964"/>
          </a:xfrm>
        </p:spPr>
        <p:txBody>
          <a:bodyPr/>
          <a:lstStyle/>
          <a:p>
            <a:r>
              <a:rPr lang="en-US" dirty="0"/>
              <a:t>Fundamental Architectural Pattern (C#)</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F94B25-E9CF-56AE-A9D9-7FEBD10B4D74}"/>
              </a:ext>
            </a:extLst>
          </p:cNvPr>
          <p:cNvSpPr>
            <a:spLocks noGrp="1"/>
          </p:cNvSpPr>
          <p:nvPr>
            <p:ph type="title"/>
          </p:nvPr>
        </p:nvSpPr>
        <p:spPr/>
        <p:txBody>
          <a:bodyPr/>
          <a:lstStyle/>
          <a:p>
            <a:r>
              <a:rPr lang="en-US" dirty="0"/>
              <a:t>Exercise 2: Architecture</a:t>
            </a:r>
          </a:p>
        </p:txBody>
      </p:sp>
      <p:sp>
        <p:nvSpPr>
          <p:cNvPr id="6" name="Text Placeholder 5">
            <a:extLst>
              <a:ext uri="{FF2B5EF4-FFF2-40B4-BE49-F238E27FC236}">
                <a16:creationId xmlns:a16="http://schemas.microsoft.com/office/drawing/2014/main" id="{64CD76E2-8665-42E0-D9F5-7307CB48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8931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32CC0-9CCD-DA8E-6C5D-6A87A5D876C1}"/>
              </a:ext>
            </a:extLst>
          </p:cNvPr>
          <p:cNvSpPr>
            <a:spLocks noGrp="1"/>
          </p:cNvSpPr>
          <p:nvPr>
            <p:ph type="title"/>
          </p:nvPr>
        </p:nvSpPr>
        <p:spPr/>
        <p:txBody>
          <a:bodyPr/>
          <a:lstStyle/>
          <a:p>
            <a:r>
              <a:rPr lang="en-US" dirty="0"/>
              <a:t>Exercise 2: Architecture</a:t>
            </a:r>
          </a:p>
        </p:txBody>
      </p:sp>
      <p:sp>
        <p:nvSpPr>
          <p:cNvPr id="5" name="Content Placeholder 4">
            <a:extLst>
              <a:ext uri="{FF2B5EF4-FFF2-40B4-BE49-F238E27FC236}">
                <a16:creationId xmlns:a16="http://schemas.microsoft.com/office/drawing/2014/main" id="{18B4D894-2532-92D6-DA2C-A479FCAFF342}"/>
              </a:ext>
            </a:extLst>
          </p:cNvPr>
          <p:cNvSpPr>
            <a:spLocks noGrp="1"/>
          </p:cNvSpPr>
          <p:nvPr>
            <p:ph idx="1"/>
          </p:nvPr>
        </p:nvSpPr>
        <p:spPr/>
        <p:txBody>
          <a:bodyPr/>
          <a:lstStyle/>
          <a:p>
            <a:r>
              <a:rPr lang="en-US" b="1" dirty="0"/>
              <a:t>Goal:</a:t>
            </a:r>
            <a:r>
              <a:rPr lang="en-US" dirty="0"/>
              <a:t> Go over code and implement architectural and craftsmanship improvements to the solution.</a:t>
            </a:r>
          </a:p>
          <a:p>
            <a:r>
              <a:rPr lang="en-US" b="1" dirty="0"/>
              <a:t>Start:</a:t>
            </a:r>
            <a:r>
              <a:rPr lang="en-US" dirty="0"/>
              <a:t> Same starting point as Exercise 1.</a:t>
            </a:r>
          </a:p>
          <a:p>
            <a:r>
              <a:rPr lang="en-US" b="1" dirty="0"/>
              <a:t>End:</a:t>
            </a:r>
            <a:r>
              <a:rPr lang="en-US" dirty="0"/>
              <a:t> Implemented architectural and craftsmanship practices into the code. Focus on one or two big architectural patterns to ensure time, but otherwise dive into more if time allows.</a:t>
            </a:r>
          </a:p>
          <a:p>
            <a:r>
              <a:rPr lang="en-US" b="1" dirty="0"/>
              <a:t>Starting Points:</a:t>
            </a:r>
          </a:p>
          <a:p>
            <a:pPr lvl="1"/>
            <a:r>
              <a:rPr lang="en-US" dirty="0"/>
              <a:t>Can we implement any patterns to simplify the code?</a:t>
            </a:r>
          </a:p>
          <a:p>
            <a:pPr lvl="1"/>
            <a:r>
              <a:rPr lang="en-US" dirty="0"/>
              <a:t>Can we create or move projects around to increase readability and reusability?</a:t>
            </a:r>
          </a:p>
        </p:txBody>
      </p:sp>
    </p:spTree>
    <p:extLst>
      <p:ext uri="{BB962C8B-B14F-4D97-AF65-F5344CB8AC3E}">
        <p14:creationId xmlns:p14="http://schemas.microsoft.com/office/powerpoint/2010/main" val="420836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a:t>
            </a:r>
          </a:p>
          <a:p>
            <a:r>
              <a:rPr lang="en-US" sz="2000" dirty="0"/>
              <a:t>Unit tests should test the happy path and any known un-happy paths.</a:t>
            </a:r>
          </a:p>
          <a:p>
            <a:r>
              <a:rPr lang="en-US" sz="2000" dirty="0"/>
              <a:t>Good unit tests help ensure all integration tests will succeed.</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4C16C-06BB-2562-5E41-4AEBDC96A011}"/>
              </a:ext>
            </a:extLst>
          </p:cNvPr>
          <p:cNvSpPr>
            <a:spLocks noGrp="1"/>
          </p:cNvSpPr>
          <p:nvPr>
            <p:ph type="title"/>
          </p:nvPr>
        </p:nvSpPr>
        <p:spPr/>
        <p:txBody>
          <a:bodyPr/>
          <a:lstStyle/>
          <a:p>
            <a:r>
              <a:rPr lang="en-US" dirty="0"/>
              <a:t>Break Time</a:t>
            </a:r>
          </a:p>
        </p:txBody>
      </p:sp>
      <p:sp>
        <p:nvSpPr>
          <p:cNvPr id="5" name="Text Placeholder 4">
            <a:extLst>
              <a:ext uri="{FF2B5EF4-FFF2-40B4-BE49-F238E27FC236}">
                <a16:creationId xmlns:a16="http://schemas.microsoft.com/office/drawing/2014/main" id="{67931411-C2A1-F00F-B831-EFB9F2A7FD2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51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2B748-776A-DA2E-18FC-10E08029F81E}"/>
              </a:ext>
            </a:extLst>
          </p:cNvPr>
          <p:cNvSpPr>
            <a:spLocks noGrp="1"/>
          </p:cNvSpPr>
          <p:nvPr>
            <p:ph type="title"/>
          </p:nvPr>
        </p:nvSpPr>
        <p:spPr/>
        <p:txBody>
          <a:bodyPr/>
          <a:lstStyle/>
          <a:p>
            <a:r>
              <a:rPr lang="en-US" dirty="0"/>
              <a:t>Exercise 3:</a:t>
            </a:r>
            <a:br>
              <a:rPr lang="en-US" dirty="0"/>
            </a:br>
            <a:r>
              <a:rPr lang="en-US" dirty="0"/>
              <a:t>Unit Testing</a:t>
            </a:r>
          </a:p>
        </p:txBody>
      </p:sp>
      <p:sp>
        <p:nvSpPr>
          <p:cNvPr id="5" name="Text Placeholder 4">
            <a:extLst>
              <a:ext uri="{FF2B5EF4-FFF2-40B4-BE49-F238E27FC236}">
                <a16:creationId xmlns:a16="http://schemas.microsoft.com/office/drawing/2014/main" id="{DC2A1CAD-CDE6-6825-7842-B02BAEE188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42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A1DB4B-FBB8-8C41-DDAD-F43CF72FEAD6}"/>
              </a:ext>
            </a:extLst>
          </p:cNvPr>
          <p:cNvSpPr>
            <a:spLocks noGrp="1"/>
          </p:cNvSpPr>
          <p:nvPr>
            <p:ph type="title"/>
          </p:nvPr>
        </p:nvSpPr>
        <p:spPr/>
        <p:txBody>
          <a:bodyPr/>
          <a:lstStyle/>
          <a:p>
            <a:r>
              <a:rPr lang="en-US" dirty="0"/>
              <a:t>Exercise 3: Unit Testing</a:t>
            </a:r>
          </a:p>
        </p:txBody>
      </p:sp>
      <p:sp>
        <p:nvSpPr>
          <p:cNvPr id="5" name="Content Placeholder 4">
            <a:extLst>
              <a:ext uri="{FF2B5EF4-FFF2-40B4-BE49-F238E27FC236}">
                <a16:creationId xmlns:a16="http://schemas.microsoft.com/office/drawing/2014/main" id="{2AA5320A-E550-699A-9923-894B752D2A91}"/>
              </a:ext>
            </a:extLst>
          </p:cNvPr>
          <p:cNvSpPr>
            <a:spLocks noGrp="1"/>
          </p:cNvSpPr>
          <p:nvPr>
            <p:ph idx="1"/>
          </p:nvPr>
        </p:nvSpPr>
        <p:spPr/>
        <p:txBody>
          <a:bodyPr/>
          <a:lstStyle/>
          <a:p>
            <a:r>
              <a:rPr lang="en-US" b="1" dirty="0"/>
              <a:t>Goal:</a:t>
            </a:r>
            <a:r>
              <a:rPr lang="en-US" dirty="0"/>
              <a:t> Using our architectural improvements made in Exercise 2, start to implement unit tests for our classes. Implement minor changes to increase testability if possible.</a:t>
            </a:r>
          </a:p>
          <a:p>
            <a:r>
              <a:rPr lang="en-US" b="1" dirty="0"/>
              <a:t>Start:</a:t>
            </a:r>
            <a:r>
              <a:rPr lang="en-US" dirty="0"/>
              <a:t> Your output from Exercise 2, or use the Exercise 2 answer key.</a:t>
            </a:r>
          </a:p>
          <a:p>
            <a:r>
              <a:rPr lang="en-US" b="1" dirty="0"/>
              <a:t>End:</a:t>
            </a:r>
            <a:r>
              <a:rPr lang="en-US" dirty="0"/>
              <a:t> A class that was otherwise untested or had issues that weren't caught in unit tests should now have relatively complete unit tests.</a:t>
            </a:r>
          </a:p>
          <a:p>
            <a:r>
              <a:rPr lang="en-US" b="1" dirty="0"/>
              <a:t>Starting Points:</a:t>
            </a:r>
          </a:p>
          <a:p>
            <a:pPr lvl="1"/>
            <a:r>
              <a:rPr lang="en-US" dirty="0"/>
              <a:t>What classes are most important to test? How can we test them?</a:t>
            </a:r>
          </a:p>
          <a:p>
            <a:pPr lvl="1"/>
            <a:r>
              <a:rPr lang="en-US" dirty="0"/>
              <a:t>Are there any improvements we can make to the existing implementations to allow them to be tested more easily or correctly?</a:t>
            </a:r>
          </a:p>
        </p:txBody>
      </p:sp>
    </p:spTree>
    <p:extLst>
      <p:ext uri="{BB962C8B-B14F-4D97-AF65-F5344CB8AC3E}">
        <p14:creationId xmlns:p14="http://schemas.microsoft.com/office/powerpoint/2010/main" val="3997111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7E99-0A3F-92CA-DC73-98FE9C0C8D6E}"/>
              </a:ext>
            </a:extLst>
          </p:cNvPr>
          <p:cNvSpPr>
            <a:spLocks noGrp="1"/>
          </p:cNvSpPr>
          <p:nvPr>
            <p:ph type="title"/>
          </p:nvPr>
        </p:nvSpPr>
        <p:spPr/>
        <p:txBody>
          <a:bodyPr/>
          <a:lstStyle/>
          <a:p>
            <a:r>
              <a:rPr lang="en-US" dirty="0"/>
              <a:t>Exercise 4: Refactoring and Reusability</a:t>
            </a:r>
          </a:p>
        </p:txBody>
      </p:sp>
      <p:sp>
        <p:nvSpPr>
          <p:cNvPr id="5" name="Text Placeholder 4">
            <a:extLst>
              <a:ext uri="{FF2B5EF4-FFF2-40B4-BE49-F238E27FC236}">
                <a16:creationId xmlns:a16="http://schemas.microsoft.com/office/drawing/2014/main" id="{C28094AF-2A67-62EC-58E2-D54CB83B6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196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A1DB4B-FBB8-8C41-DDAD-F43CF72FEAD6}"/>
              </a:ext>
            </a:extLst>
          </p:cNvPr>
          <p:cNvSpPr>
            <a:spLocks noGrp="1"/>
          </p:cNvSpPr>
          <p:nvPr>
            <p:ph type="title"/>
          </p:nvPr>
        </p:nvSpPr>
        <p:spPr/>
        <p:txBody>
          <a:bodyPr/>
          <a:lstStyle/>
          <a:p>
            <a:r>
              <a:rPr lang="en-US" dirty="0"/>
              <a:t>Exercise 4: Refactoring and Reusability</a:t>
            </a:r>
          </a:p>
        </p:txBody>
      </p:sp>
      <p:sp>
        <p:nvSpPr>
          <p:cNvPr id="5" name="Content Placeholder 4">
            <a:extLst>
              <a:ext uri="{FF2B5EF4-FFF2-40B4-BE49-F238E27FC236}">
                <a16:creationId xmlns:a16="http://schemas.microsoft.com/office/drawing/2014/main" id="{2AA5320A-E550-699A-9923-894B752D2A91}"/>
              </a:ext>
            </a:extLst>
          </p:cNvPr>
          <p:cNvSpPr>
            <a:spLocks noGrp="1"/>
          </p:cNvSpPr>
          <p:nvPr>
            <p:ph idx="1"/>
          </p:nvPr>
        </p:nvSpPr>
        <p:spPr>
          <a:xfrm>
            <a:off x="1154954" y="2603499"/>
            <a:ext cx="9298301" cy="3769591"/>
          </a:xfrm>
        </p:spPr>
        <p:txBody>
          <a:bodyPr>
            <a:normAutofit lnSpcReduction="10000"/>
          </a:bodyPr>
          <a:lstStyle/>
          <a:p>
            <a:r>
              <a:rPr lang="en-US" b="1" dirty="0"/>
              <a:t>Goal:</a:t>
            </a:r>
            <a:r>
              <a:rPr lang="en-US" dirty="0"/>
              <a:t> Review our code and determine what can be refactored to improve code quality. Use our unit tests to ensure our refactored code still accomplishes what we need without breaking our codebase.</a:t>
            </a:r>
          </a:p>
          <a:p>
            <a:r>
              <a:rPr lang="en-US" b="1" dirty="0"/>
              <a:t>Start:</a:t>
            </a:r>
            <a:r>
              <a:rPr lang="en-US" dirty="0"/>
              <a:t> Your output from Exercise 3, or use the Exercise 3 answer key.</a:t>
            </a:r>
          </a:p>
          <a:p>
            <a:r>
              <a:rPr lang="en-US" b="1" dirty="0"/>
              <a:t>End: </a:t>
            </a:r>
            <a:r>
              <a:rPr lang="en-US" dirty="0"/>
              <a:t>A codebase with improved quality due to refactorings with the security of our unit tests to ensure we do not introduce regressions.</a:t>
            </a:r>
          </a:p>
          <a:p>
            <a:r>
              <a:rPr lang="en-US" b="1" dirty="0"/>
              <a:t>Starting Points:</a:t>
            </a:r>
          </a:p>
          <a:p>
            <a:pPr lvl="1"/>
            <a:r>
              <a:rPr lang="en-US" dirty="0"/>
              <a:t>What architectural improvements could still be made, if any?</a:t>
            </a:r>
          </a:p>
          <a:p>
            <a:pPr lvl="1"/>
            <a:r>
              <a:rPr lang="en-US" dirty="0"/>
              <a:t>Are there any classes that could be split into others, to enable more focused testing and adherence to SRP?</a:t>
            </a:r>
          </a:p>
          <a:p>
            <a:pPr lvl="2"/>
            <a:r>
              <a:rPr lang="en-US" dirty="0"/>
              <a:t>Furthermore, Is there any code that is repeated which might be possible to abstract into other classes?</a:t>
            </a:r>
          </a:p>
        </p:txBody>
      </p:sp>
    </p:spTree>
    <p:extLst>
      <p:ext uri="{BB962C8B-B14F-4D97-AF65-F5344CB8AC3E}">
        <p14:creationId xmlns:p14="http://schemas.microsoft.com/office/powerpoint/2010/main" val="18277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46710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reusable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 using the Cvent app!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44841</TotalTime>
  <Words>3238</Words>
  <Application>Microsoft Office PowerPoint</Application>
  <PresentationFormat>Widescreen</PresentationFormat>
  <Paragraphs>273</Paragraphs>
  <Slides>43</Slides>
  <Notes>19</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What Does it Mean To Be Right? Assuming Already Meet Requirements</vt:lpstr>
      <vt:lpstr>Exercise 1: Craftsmanship</vt:lpstr>
      <vt:lpstr>Exercise 1: Craftmanship</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 (C#)</vt:lpstr>
      <vt:lpstr>Exercise 2: Architecture</vt:lpstr>
      <vt:lpstr>Exercise 2: Architecture</vt:lpstr>
      <vt:lpstr>Testing</vt:lpstr>
      <vt:lpstr>Testing</vt:lpstr>
      <vt:lpstr>Testable Code</vt:lpstr>
      <vt:lpstr>Unit Testing Methods</vt:lpstr>
      <vt:lpstr>Why Should I Bother Writing Tests?</vt:lpstr>
      <vt:lpstr>Break Time</vt:lpstr>
      <vt:lpstr>Exercise 3: Unit Testing</vt:lpstr>
      <vt:lpstr>Exercise 3: Unit Testing</vt:lpstr>
      <vt:lpstr>Refactoring</vt:lpstr>
      <vt:lpstr>Refactoring</vt:lpstr>
      <vt:lpstr>Reusability</vt:lpstr>
      <vt:lpstr>Reusability</vt:lpstr>
      <vt:lpstr>Exercise 4: Refactoring and Reusability</vt:lpstr>
      <vt:lpstr>Exercise 4: Refactoring and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143</cp:revision>
  <dcterms:created xsi:type="dcterms:W3CDTF">2022-07-07T21:20:16Z</dcterms:created>
  <dcterms:modified xsi:type="dcterms:W3CDTF">2023-01-11T16:55:33Z</dcterms:modified>
</cp:coreProperties>
</file>